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5"/>
  </p:notesMasterIdLst>
  <p:handoutMasterIdLst>
    <p:handoutMasterId r:id="rId16"/>
  </p:handoutMasterIdLst>
  <p:sldIdLst>
    <p:sldId id="273" r:id="rId2"/>
    <p:sldId id="282" r:id="rId3"/>
    <p:sldId id="285" r:id="rId4"/>
    <p:sldId id="274" r:id="rId5"/>
    <p:sldId id="275" r:id="rId6"/>
    <p:sldId id="280" r:id="rId7"/>
    <p:sldId id="281" r:id="rId8"/>
    <p:sldId id="277" r:id="rId9"/>
    <p:sldId id="278" r:id="rId10"/>
    <p:sldId id="271" r:id="rId11"/>
    <p:sldId id="272" r:id="rId12"/>
    <p:sldId id="276" r:id="rId13"/>
    <p:sldId id="27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r.R H" initials="MH" lastIdx="1" clrIdx="0">
    <p:extLst>
      <p:ext uri="{19B8F6BF-5375-455C-9EA6-DF929625EA0E}">
        <p15:presenceInfo xmlns:p15="http://schemas.microsoft.com/office/powerpoint/2012/main" userId="Mr.R 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22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4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05T08:09:54.552" idx="1">
    <p:pos x="5278" y="3493"/>
    <p:text/>
    <p:extLst>
      <p:ext uri="{C676402C-5697-4E1C-873F-D02D1690AC5C}">
        <p15:threadingInfo xmlns:p15="http://schemas.microsoft.com/office/powerpoint/2012/main" timeZoneBias="-27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a-IR"/>
              <a:t>ایران کالج    (بزرگترین پایگاه جامع علمی و پژوهشی)        	</a:t>
            </a:r>
            <a:r>
              <a:rPr lang="en-US"/>
              <a:t>www.iranclg.ir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382BB-3C5F-47F8-AE2C-62417C277660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a-IR"/>
              <a:t>ایران کالج    (بزرگترین پایگاه جامع علمی و پژوهشی)        	</a:t>
            </a:r>
            <a:r>
              <a:rPr lang="en-US"/>
              <a:t>www.iranclg.ir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5BA0D-7140-4BDB-B552-7DB449BBF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2547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a-IR"/>
              <a:t>ایران کالج    (بزرگترین پایگاه جامع علمی و پژوهشی)        	</a:t>
            </a:r>
            <a:r>
              <a:rPr lang="en-US"/>
              <a:t>www.iranclg.ir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E5331-19E6-4ABB-B359-866382D19664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a-IR"/>
              <a:t>ایران کالج    (بزرگترین پایگاه جامع علمی و پژوهشی)        	</a:t>
            </a:r>
            <a:r>
              <a:rPr lang="en-US"/>
              <a:t>www.iranclg.ir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C4B73-6892-49D1-A504-EDAB6522C9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88168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8D8E3-5402-4A4B-9D7D-DAFD6FF92D98}" type="slidenum">
              <a:rPr lang="ar-SA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074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ستار اعظمی - دانشگاه آزاد اسلامی نیشابور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306937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ستار اعظمی - دانشگاه آزاد اسلامی نیشابور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192416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ستار اعظمی - دانشگاه آزاد اسلامی نیشابور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6499960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ستار اعظمی - دانشگاه آزاد اسلامی نیشابور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6062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ستار اعظمی - دانشگاه آزاد اسلامی نیشابور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459823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ستار اعظمی - دانشگاه آزاد اسلامی نیشابور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709968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ستار اعظمی - دانشگاه آزاد اسلامی نیشابور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753898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ستار اعظمی - دانشگاه آزاد اسلامی نیشابور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794630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524625"/>
            <a:ext cx="3744913" cy="333375"/>
          </a:xfrm>
        </p:spPr>
        <p:txBody>
          <a:bodyPr/>
          <a:lstStyle>
            <a:lvl1pPr>
              <a:defRPr/>
            </a:lvl1pPr>
          </a:lstStyle>
          <a:p>
            <a:r>
              <a:rPr lang="fa-IR"/>
              <a:t>ستار اعظمی - دانشگاه آزاد اسلامی نیشابور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69734"/>
      </p:ext>
    </p:extLst>
  </p:cSld>
  <p:clrMapOvr>
    <a:masterClrMapping/>
  </p:clrMapOvr>
  <p:transition spd="med" advTm="1000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524625"/>
            <a:ext cx="3744913" cy="333375"/>
          </a:xfrm>
        </p:spPr>
        <p:txBody>
          <a:bodyPr/>
          <a:lstStyle>
            <a:lvl1pPr>
              <a:defRPr/>
            </a:lvl1pPr>
          </a:lstStyle>
          <a:p>
            <a:r>
              <a:rPr lang="fa-IR"/>
              <a:t>ستار اعظمی - دانشگاه آزاد اسلامی نیشابور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3625"/>
      </p:ext>
    </p:extLst>
  </p:cSld>
  <p:clrMapOvr>
    <a:masterClrMapping/>
  </p:clrMapOvr>
  <p:transition spd="med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ستار اعظمی - دانشگاه آزاد اسلامی نیشابور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47827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ستار اعظمی - دانشگاه آزاد اسلامی نیشابور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09234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ستار اعظمی - دانشگاه آزاد اسلامی نیشابور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65664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ستار اعظمی - دانشگاه آزاد اسلامی نیشابور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43307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ستار اعظمی - دانشگاه آزاد اسلامی نیشابور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36021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ستار اعظمی - دانشگاه آزاد اسلامی نیشابور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82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ستار اعظمی - دانشگاه آزاد اسلامی نیشابور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64412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ستار اعظمی - دانشگاه آزاد اسلامی نیشابور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14252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1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fa-IR"/>
              <a:t>ستار اعظمی - دانشگاه آزاد اسلامی نیشابور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0229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  <p:sldLayoutId id="2147483681" r:id="rId19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sldNum="0" hd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760" y="299683"/>
            <a:ext cx="5167410" cy="1400530"/>
          </a:xfrm>
        </p:spPr>
        <p:txBody>
          <a:bodyPr/>
          <a:lstStyle/>
          <a:p>
            <a: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  <a:t>مقدمه ای در مورد</a:t>
            </a:r>
            <a:b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</a:br>
            <a: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  <a:t> آموزش الکترونیکی</a:t>
            </a:r>
            <a:endParaRPr lang="en-US" b="1" u="sng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700213"/>
            <a:ext cx="8207375" cy="4114800"/>
          </a:xfrm>
        </p:spPr>
        <p:txBody>
          <a:bodyPr/>
          <a:lstStyle/>
          <a:p>
            <a:pPr algn="ctr" rtl="1">
              <a:buFontTx/>
              <a:buNone/>
            </a:pPr>
            <a:endParaRPr lang="fa-IR" b="1" u="sng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ctr" rtl="1">
              <a:buFontTx/>
              <a:buNone/>
            </a:pPr>
            <a:r>
              <a:rPr lang="fa-IR" b="1" u="sng" dirty="0" err="1">
                <a:solidFill>
                  <a:schemeClr val="bg1"/>
                </a:solidFill>
                <a:cs typeface="B Nazanin" panose="00000400000000000000" pitchFamily="2" charset="-78"/>
              </a:rPr>
              <a:t>كلمه</a:t>
            </a:r>
            <a: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  <a:t>  </a:t>
            </a:r>
            <a:r>
              <a:rPr lang="en-US" b="1" u="sng" dirty="0">
                <a:solidFill>
                  <a:schemeClr val="bg1"/>
                </a:solidFill>
                <a:cs typeface="B Nazanin" panose="00000400000000000000" pitchFamily="2" charset="-78"/>
              </a:rPr>
              <a:t>E-Learning</a:t>
            </a:r>
            <a: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  <a:t> از دو قسمت </a:t>
            </a:r>
            <a:r>
              <a:rPr lang="fa-IR" b="1" u="sng" dirty="0" err="1">
                <a:solidFill>
                  <a:schemeClr val="bg1"/>
                </a:solidFill>
                <a:cs typeface="B Nazanin" panose="00000400000000000000" pitchFamily="2" charset="-78"/>
              </a:rPr>
              <a:t>تشكيل</a:t>
            </a:r>
            <a: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  <a:t> شده است:</a:t>
            </a:r>
            <a:endParaRPr lang="fa-IR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en-US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E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اول واژه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كلمه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ي </a:t>
            </a:r>
            <a:r>
              <a:rPr lang="en-US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Electronic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است و از نظر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مفهومي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شامل هر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شكلي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از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وسايل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الكترونيكي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است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كه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آموزش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يا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منابع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آموزشي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ارائه شده از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طريق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شبكه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هاي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كامپيوتري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را در بر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مي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گيرد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.</a:t>
            </a:r>
          </a:p>
          <a:p>
            <a:pPr algn="r" rtl="1"/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en-US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Learning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آموزشي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است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كه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مي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تواند در هر زمان ، هر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مكان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و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براي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هر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كسي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انجام گیرد.</a:t>
            </a:r>
            <a:endParaRPr lang="en-US" sz="28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23728" y="301625"/>
            <a:ext cx="4968552" cy="1462088"/>
          </a:xfrm>
        </p:spPr>
        <p:txBody>
          <a:bodyPr/>
          <a:lstStyle/>
          <a:p>
            <a:pPr algn="ctr"/>
            <a: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  <a:t>ویژگیها و امکانات </a:t>
            </a:r>
            <a:b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</a:br>
            <a: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  <a:t>آموزشهای الکترونیکی</a:t>
            </a:r>
            <a:endParaRPr lang="en-US" b="1" u="sng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901700" y="2197100"/>
            <a:ext cx="7772400" cy="4114800"/>
          </a:xfrm>
        </p:spPr>
        <p:txBody>
          <a:bodyPr/>
          <a:lstStyle/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امکان  دستیابی سریع در هر  زمان و از هر مکان</a:t>
            </a:r>
          </a:p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بروز  در  آوری  آسان  و سریع  اطلاعات</a:t>
            </a:r>
          </a:p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هماهنگی  و </a:t>
            </a:r>
            <a:r>
              <a:rPr lang="fa-IR" b="1" dirty="0" err="1">
                <a:solidFill>
                  <a:schemeClr val="bg1"/>
                </a:solidFill>
                <a:cs typeface="B Nazanin" panose="00000400000000000000" pitchFamily="2" charset="-78"/>
              </a:rPr>
              <a:t>همنواختی</a:t>
            </a:r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  مفاد درسی</a:t>
            </a:r>
          </a:p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امکان  خود  آموزی  و خود امتحان گیری</a:t>
            </a:r>
          </a:p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عدم محدودیتهای آموزشهای  سنتی</a:t>
            </a:r>
          </a:p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ایجاد محیطهای ارتباط علمی و پژوهشی</a:t>
            </a:r>
          </a:p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صرفه </a:t>
            </a:r>
            <a:r>
              <a:rPr lang="fa-IR" b="1" dirty="0" err="1">
                <a:solidFill>
                  <a:schemeClr val="bg1"/>
                </a:solidFill>
                <a:cs typeface="B Nazanin" panose="00000400000000000000" pitchFamily="2" charset="-78"/>
              </a:rPr>
              <a:t>جوئی</a:t>
            </a:r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  در هزینه های  جمعی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  <a:t>محدودیتهای</a:t>
            </a:r>
            <a:b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</a:br>
            <a: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  <a:t> آموزش الکترونیکی</a:t>
            </a:r>
            <a:endParaRPr lang="en-US" b="1" u="sng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916113"/>
            <a:ext cx="7772400" cy="4114800"/>
          </a:xfrm>
        </p:spPr>
        <p:txBody>
          <a:bodyPr/>
          <a:lstStyle/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محدودیتهای تکنولوژی و ارتباطات</a:t>
            </a:r>
          </a:p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ضرورت  استفاده  از کامپیوتر  در آموزش</a:t>
            </a:r>
          </a:p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ضرورت  وجود  انگیزش  در آموزش گیرندگان</a:t>
            </a:r>
          </a:p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ارتباط مستقیم </a:t>
            </a:r>
            <a:r>
              <a:rPr lang="fa-IR" b="1" dirty="0" err="1">
                <a:solidFill>
                  <a:schemeClr val="bg1"/>
                </a:solidFill>
                <a:cs typeface="B Nazanin" panose="00000400000000000000" pitchFamily="2" charset="-78"/>
              </a:rPr>
              <a:t>ضعیفتر</a:t>
            </a:r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 دانشجو با استاد</a:t>
            </a:r>
          </a:p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نبودن  استانداردهای آموزشی در کوتاه  مدت</a:t>
            </a:r>
          </a:p>
          <a:p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-468313" y="301625"/>
            <a:ext cx="7416577" cy="1462088"/>
          </a:xfrm>
        </p:spPr>
        <p:txBody>
          <a:bodyPr/>
          <a:lstStyle/>
          <a:p>
            <a:pPr algn="r" rtl="1"/>
            <a:r>
              <a:rPr lang="fa-IR" sz="3200" b="1" u="sng" dirty="0" err="1">
                <a:solidFill>
                  <a:schemeClr val="bg1"/>
                </a:solidFill>
                <a:cs typeface="B Nazanin" panose="00000400000000000000" pitchFamily="2" charset="-78"/>
              </a:rPr>
              <a:t>مزيت</a:t>
            </a:r>
            <a:r>
              <a:rPr lang="fa-IR" sz="3200" b="1" u="sng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3200" b="1" u="sng" dirty="0" err="1">
                <a:solidFill>
                  <a:schemeClr val="bg1"/>
                </a:solidFill>
                <a:cs typeface="B Nazanin" panose="00000400000000000000" pitchFamily="2" charset="-78"/>
              </a:rPr>
              <a:t>هاي</a:t>
            </a:r>
            <a:r>
              <a:rPr lang="fa-IR" sz="3200" b="1" u="sng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3200" b="1" u="sng" dirty="0" err="1">
                <a:solidFill>
                  <a:schemeClr val="bg1"/>
                </a:solidFill>
                <a:cs typeface="B Nazanin" panose="00000400000000000000" pitchFamily="2" charset="-78"/>
              </a:rPr>
              <a:t>آموزشي</a:t>
            </a:r>
            <a:br>
              <a:rPr lang="fa-IR" sz="3200" b="1" u="sng" dirty="0">
                <a:solidFill>
                  <a:schemeClr val="bg1"/>
                </a:solidFill>
                <a:cs typeface="B Nazanin" panose="00000400000000000000" pitchFamily="2" charset="-78"/>
              </a:rPr>
            </a:br>
            <a:r>
              <a:rPr lang="fa-IR" sz="3200" b="1" u="sng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3200" b="1" u="sng" dirty="0" err="1">
                <a:solidFill>
                  <a:schemeClr val="bg1"/>
                </a:solidFill>
                <a:cs typeface="B Nazanin" panose="00000400000000000000" pitchFamily="2" charset="-78"/>
              </a:rPr>
              <a:t>الكترونيكي</a:t>
            </a:r>
            <a:r>
              <a:rPr lang="fa-IR" sz="3200" b="1" u="sng" dirty="0">
                <a:solidFill>
                  <a:schemeClr val="bg1"/>
                </a:solidFill>
                <a:cs typeface="B Nazanin" panose="00000400000000000000" pitchFamily="2" charset="-78"/>
              </a:rPr>
              <a:t> نسبت به آموزش </a:t>
            </a:r>
            <a:r>
              <a:rPr lang="fa-IR" sz="3200" b="1" u="sng" dirty="0" err="1">
                <a:solidFill>
                  <a:schemeClr val="bg1"/>
                </a:solidFill>
                <a:cs typeface="B Nazanin" panose="00000400000000000000" pitchFamily="2" charset="-78"/>
              </a:rPr>
              <a:t>سنتي</a:t>
            </a:r>
            <a:endParaRPr lang="en-US" sz="3200" b="1" u="sng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-612775" y="1981200"/>
            <a:ext cx="9756775" cy="4616450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fa-IR" sz="3600" b="1" dirty="0">
                <a:solidFill>
                  <a:schemeClr val="bg1"/>
                </a:solidFill>
                <a:cs typeface="B Nazanin" panose="00000400000000000000" pitchFamily="2" charset="-78"/>
              </a:rPr>
              <a:t>قابل استفاده بودن در </a:t>
            </a:r>
            <a:r>
              <a:rPr lang="fa-IR" sz="36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كليه</a:t>
            </a:r>
            <a:r>
              <a:rPr lang="fa-IR" sz="3600" b="1" dirty="0">
                <a:solidFill>
                  <a:schemeClr val="bg1"/>
                </a:solidFill>
                <a:cs typeface="B Nazanin" panose="00000400000000000000" pitchFamily="2" charset="-78"/>
              </a:rPr>
              <a:t> ساعات شبانه روز</a:t>
            </a:r>
          </a:p>
          <a:p>
            <a:pPr algn="r" rtl="1">
              <a:lnSpc>
                <a:spcPct val="90000"/>
              </a:lnSpc>
            </a:pPr>
            <a:r>
              <a:rPr lang="fa-IR" sz="36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كيفيت</a:t>
            </a:r>
            <a:r>
              <a:rPr lang="fa-IR" sz="3600" b="1" dirty="0">
                <a:solidFill>
                  <a:schemeClr val="bg1"/>
                </a:solidFill>
                <a:cs typeface="B Nazanin" panose="00000400000000000000" pitchFamily="2" charset="-78"/>
              </a:rPr>
              <a:t> بالاتر</a:t>
            </a:r>
          </a:p>
          <a:p>
            <a:pPr algn="r" rtl="1">
              <a:lnSpc>
                <a:spcPct val="90000"/>
              </a:lnSpc>
            </a:pPr>
            <a:r>
              <a:rPr lang="fa-IR" sz="3600" b="1" dirty="0">
                <a:solidFill>
                  <a:schemeClr val="bg1"/>
                </a:solidFill>
                <a:cs typeface="B Nazanin" panose="00000400000000000000" pitchFamily="2" charset="-78"/>
              </a:rPr>
              <a:t> قابل </a:t>
            </a:r>
            <a:r>
              <a:rPr lang="fa-IR" sz="36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ارزيابي</a:t>
            </a:r>
            <a:r>
              <a:rPr lang="fa-IR" sz="3600" b="1" dirty="0">
                <a:solidFill>
                  <a:schemeClr val="bg1"/>
                </a:solidFill>
                <a:cs typeface="B Nazanin" panose="00000400000000000000" pitchFamily="2" charset="-78"/>
              </a:rPr>
              <a:t> بودن </a:t>
            </a:r>
            <a:r>
              <a:rPr lang="fa-IR" sz="36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نتايج</a:t>
            </a:r>
            <a:r>
              <a:rPr lang="fa-IR" sz="3600" b="1" dirty="0">
                <a:solidFill>
                  <a:schemeClr val="bg1"/>
                </a:solidFill>
                <a:cs typeface="B Nazanin" panose="00000400000000000000" pitchFamily="2" charset="-78"/>
              </a:rPr>
              <a:t> به شکل ساده</a:t>
            </a:r>
          </a:p>
          <a:p>
            <a:pPr algn="r" rtl="1">
              <a:lnSpc>
                <a:spcPct val="90000"/>
              </a:lnSpc>
            </a:pPr>
            <a:r>
              <a:rPr lang="fa-IR" sz="36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خودكار</a:t>
            </a:r>
            <a:r>
              <a:rPr lang="fa-IR" sz="3600" b="1" dirty="0">
                <a:solidFill>
                  <a:schemeClr val="bg1"/>
                </a:solidFill>
                <a:cs typeface="B Nazanin" panose="00000400000000000000" pitchFamily="2" charset="-78"/>
              </a:rPr>
              <a:t> بودن و صرفه </a:t>
            </a:r>
            <a:r>
              <a:rPr lang="fa-IR" sz="36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جويي</a:t>
            </a:r>
            <a:r>
              <a:rPr lang="fa-IR" sz="3600" b="1" dirty="0">
                <a:solidFill>
                  <a:schemeClr val="bg1"/>
                </a:solidFill>
                <a:cs typeface="B Nazanin" panose="00000400000000000000" pitchFamily="2" charset="-78"/>
              </a:rPr>
              <a:t> در زمان و </a:t>
            </a:r>
            <a:r>
              <a:rPr lang="fa-IR" sz="36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هزينه</a:t>
            </a:r>
            <a:r>
              <a:rPr lang="fa-IR" sz="3600" b="1" dirty="0">
                <a:solidFill>
                  <a:schemeClr val="bg1"/>
                </a:solidFill>
                <a:cs typeface="B Nazanin" panose="00000400000000000000" pitchFamily="2" charset="-78"/>
              </a:rPr>
              <a:t> رفت و آمد</a:t>
            </a:r>
          </a:p>
          <a:p>
            <a:pPr algn="r" rtl="1">
              <a:lnSpc>
                <a:spcPct val="90000"/>
              </a:lnSpc>
            </a:pPr>
            <a:r>
              <a:rPr lang="fa-IR" sz="36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قابليت</a:t>
            </a:r>
            <a:r>
              <a:rPr lang="fa-IR" sz="36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36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نگهداري</a:t>
            </a:r>
            <a:r>
              <a:rPr lang="fa-IR" sz="3600" b="1" dirty="0">
                <a:solidFill>
                  <a:schemeClr val="bg1"/>
                </a:solidFill>
                <a:cs typeface="B Nazanin" panose="00000400000000000000" pitchFamily="2" charset="-78"/>
              </a:rPr>
              <a:t> اطلاعات دلخواه </a:t>
            </a:r>
            <a:r>
              <a:rPr lang="fa-IR" sz="36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طي</a:t>
            </a:r>
            <a:r>
              <a:rPr lang="fa-IR" sz="3600" b="1" dirty="0">
                <a:solidFill>
                  <a:schemeClr val="bg1"/>
                </a:solidFill>
                <a:cs typeface="B Nazanin" panose="00000400000000000000" pitchFamily="2" charset="-78"/>
              </a:rPr>
              <a:t> آموزش</a:t>
            </a:r>
          </a:p>
          <a:p>
            <a:pPr algn="r" rtl="1">
              <a:lnSpc>
                <a:spcPct val="90000"/>
              </a:lnSpc>
            </a:pPr>
            <a:r>
              <a:rPr lang="fa-IR" sz="36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هزينه</a:t>
            </a:r>
            <a:r>
              <a:rPr lang="fa-IR" sz="3600" b="1" dirty="0">
                <a:solidFill>
                  <a:schemeClr val="bg1"/>
                </a:solidFill>
                <a:cs typeface="B Nazanin" panose="00000400000000000000" pitchFamily="2" charset="-78"/>
              </a:rPr>
              <a:t> مناسب </a:t>
            </a:r>
            <a:r>
              <a:rPr lang="fa-IR" sz="36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براي</a:t>
            </a:r>
            <a:r>
              <a:rPr lang="fa-IR" sz="3600" b="1" dirty="0">
                <a:solidFill>
                  <a:schemeClr val="bg1"/>
                </a:solidFill>
                <a:cs typeface="B Nazanin" panose="00000400000000000000" pitchFamily="2" charset="-78"/>
              </a:rPr>
              <a:t> دوره </a:t>
            </a:r>
            <a:r>
              <a:rPr lang="fa-IR" sz="36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هاي</a:t>
            </a:r>
            <a:r>
              <a:rPr lang="fa-IR" sz="36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36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فراگيري</a:t>
            </a:r>
            <a:r>
              <a:rPr lang="fa-IR" sz="3600" b="1" dirty="0">
                <a:solidFill>
                  <a:schemeClr val="bg1"/>
                </a:solidFill>
                <a:cs typeface="B Nazanin" panose="00000400000000000000" pitchFamily="2" charset="-78"/>
              </a:rPr>
              <a:t> آموزش</a:t>
            </a:r>
            <a:endParaRPr lang="en-US" sz="36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055380" cy="1400530"/>
          </a:xfrm>
        </p:spPr>
        <p:txBody>
          <a:bodyPr/>
          <a:lstStyle/>
          <a:p>
            <a:pPr algn="ctr" rtl="1"/>
            <a:r>
              <a:rPr lang="fa-IR" b="1" u="sng" dirty="0" err="1">
                <a:solidFill>
                  <a:schemeClr val="bg1"/>
                </a:solidFill>
                <a:cs typeface="B Nazanin" panose="00000400000000000000" pitchFamily="2" charset="-78"/>
              </a:rPr>
              <a:t>پيش</a:t>
            </a:r>
            <a: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b="1" u="sng" dirty="0" err="1">
                <a:solidFill>
                  <a:schemeClr val="bg1"/>
                </a:solidFill>
                <a:cs typeface="B Nazanin" panose="00000400000000000000" pitchFamily="2" charset="-78"/>
              </a:rPr>
              <a:t>بيني</a:t>
            </a:r>
            <a: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  <a:t> رشد</a:t>
            </a:r>
            <a:b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</a:br>
            <a: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en-US" b="1" u="sng" dirty="0">
                <a:solidFill>
                  <a:schemeClr val="bg1"/>
                </a:solidFill>
                <a:cs typeface="B Nazanin" panose="00000400000000000000" pitchFamily="2" charset="-78"/>
              </a:rPr>
              <a:t>E-Learning</a:t>
            </a:r>
            <a: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  <a:t> :</a:t>
            </a:r>
            <a:endParaRPr lang="en-US" b="1" u="sng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0" y="1989138"/>
            <a:ext cx="8893175" cy="4114800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عموماً  معتقدند كه </a:t>
            </a:r>
            <a:r>
              <a:rPr lang="en-US" b="1" dirty="0">
                <a:solidFill>
                  <a:schemeClr val="bg1"/>
                </a:solidFill>
                <a:cs typeface="B Nazanin" panose="00000400000000000000" pitchFamily="2" charset="-78"/>
              </a:rPr>
              <a:t>E-Learning</a:t>
            </a:r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 موجب يك انقلاب مشابه با انقلاب صنعتي براي آموزش و پرورش شده است.</a:t>
            </a:r>
          </a:p>
          <a:p>
            <a:pPr algn="r" rtl="1">
              <a:lnSpc>
                <a:spcPct val="90000"/>
              </a:lnSpc>
              <a:buFontTx/>
              <a:buNone/>
            </a:pP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90000"/>
              </a:lnSpc>
            </a:pPr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در حال حاضر</a:t>
            </a:r>
            <a:r>
              <a:rPr lang="en-US" b="1" dirty="0">
                <a:solidFill>
                  <a:schemeClr val="bg1"/>
                </a:solidFill>
                <a:cs typeface="B Nazanin" panose="00000400000000000000" pitchFamily="2" charset="-78"/>
              </a:rPr>
              <a:t> E-Learning</a:t>
            </a:r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 تنها يك قسمت كوچك بازار آموزش است</a:t>
            </a:r>
            <a:r>
              <a:rPr lang="en-US" b="1" dirty="0">
                <a:solidFill>
                  <a:schemeClr val="bg1"/>
                </a:solidFill>
                <a:cs typeface="B Nazanin" panose="00000400000000000000" pitchFamily="2" charset="-78"/>
              </a:rPr>
              <a:t>. Gartner</a:t>
            </a:r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 گروه تجزيه و تحليل</a:t>
            </a:r>
            <a:r>
              <a:rPr lang="en-US" b="1" dirty="0">
                <a:solidFill>
                  <a:schemeClr val="bg1"/>
                </a:solidFill>
                <a:cs typeface="B Nazanin" panose="00000400000000000000" pitchFamily="2" charset="-78"/>
              </a:rPr>
              <a:t> IT</a:t>
            </a:r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 پيش بيني مي كند كه در سال 2005 اين بازار رشدي بالاي 33 ميليارد دلار خواهد داشت كه يك سوم بازار جهاني را در بر مي گيرد</a:t>
            </a:r>
            <a:r>
              <a:rPr lang="en-US" b="1" dirty="0">
                <a:solidFill>
                  <a:schemeClr val="bg1"/>
                </a:solidFill>
                <a:cs typeface="B Nazanin" panose="00000400000000000000" pitchFamily="2" charset="-78"/>
              </a:rPr>
              <a:t>.</a:t>
            </a:r>
            <a:r>
              <a:rPr lang="en-US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58181" y="1700808"/>
            <a:ext cx="4929188" cy="1095375"/>
          </a:xfrm>
        </p:spPr>
        <p:txBody>
          <a:bodyPr/>
          <a:lstStyle/>
          <a:p>
            <a:r>
              <a:rPr kumimoji="1" lang="ar-SA" sz="5400" b="1" u="sng" dirty="0">
                <a:solidFill>
                  <a:schemeClr val="bg1"/>
                </a:solidFill>
                <a:cs typeface="B Nazanin" panose="00000400000000000000" pitchFamily="2" charset="-78"/>
              </a:rPr>
              <a:t>آموزش الكترونيكي</a:t>
            </a:r>
            <a:endParaRPr kumimoji="1" lang="en-US" sz="5400" b="1" u="sng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7450" y="2997200"/>
            <a:ext cx="6470650" cy="3541713"/>
          </a:xfrm>
        </p:spPr>
        <p:txBody>
          <a:bodyPr/>
          <a:lstStyle/>
          <a:p>
            <a:pPr algn="r" rtl="1"/>
            <a:r>
              <a:rPr lang="ar-SA" b="1" dirty="0">
                <a:solidFill>
                  <a:schemeClr val="bg1"/>
                </a:solidFill>
                <a:cs typeface="B Nazanin" panose="00000400000000000000" pitchFamily="2" charset="-78"/>
              </a:rPr>
              <a:t>عبارت است از ارائه محتواي آموزشي و تجربيات اساتيد مجرب هر رشته از طريق تكنولوژي الكترونيك به دانشجويان علاقه مند ، كه اين دانشجويان ميتوانند در هر نقطه جهان از اين آموزشها بهره مند گردند</a:t>
            </a:r>
            <a:r>
              <a:rPr lang="en-US" b="1" dirty="0">
                <a:solidFill>
                  <a:schemeClr val="bg1"/>
                </a:solidFill>
                <a:cs typeface="B Nazanin" panose="00000400000000000000" pitchFamily="2" charset="-78"/>
              </a:rPr>
              <a:t>. 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468312" y="6673850"/>
            <a:ext cx="287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562729" y="1088530"/>
            <a:ext cx="80185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rtl="1"/>
            <a:r>
              <a:rPr lang="fa-IR" sz="3200" b="1" dirty="0">
                <a:solidFill>
                  <a:schemeClr val="bg1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آموزش از راه دور</a:t>
            </a: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Distance learning) </a:t>
            </a:r>
            <a:r>
              <a:rPr lang="fa-IR" sz="3200" b="1" dirty="0">
                <a:solidFill>
                  <a:schemeClr val="bg1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) چیست ؟ </a:t>
            </a:r>
            <a:endParaRPr lang="en-US" sz="3200" b="1" dirty="0">
              <a:solidFill>
                <a:schemeClr val="bg1"/>
              </a:solidFill>
              <a:latin typeface="Tahoma" panose="020B0604030504040204" pitchFamily="34" charset="0"/>
              <a:cs typeface="B Nazanin" panose="00000400000000000000" pitchFamily="2" charset="-78"/>
            </a:endParaRPr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-36513" y="6813550"/>
            <a:ext cx="2339976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cs typeface="B Nazanin" panose="00000400000000000000" pitchFamily="2" charset="-78"/>
            </a:endParaRP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2519363" y="6524625"/>
            <a:ext cx="3960812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cs typeface="B Nazanin" panose="00000400000000000000" pitchFamily="2" charset="-78"/>
            </a:endParaRP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6516688" y="6524625"/>
            <a:ext cx="215900" cy="142875"/>
          </a:xfrm>
          <a:prstGeom prst="line">
            <a:avLst/>
          </a:prstGeom>
          <a:noFill/>
          <a:ln w="28575" cap="rnd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cs typeface="B Nazanin" panose="00000400000000000000" pitchFamily="2" charset="-78"/>
            </a:endParaRP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6732588" y="6453188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cs typeface="B Nazanin" panose="00000400000000000000" pitchFamily="2" charset="-78"/>
            </a:endParaRP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6732588" y="6669088"/>
            <a:ext cx="2087562" cy="0"/>
          </a:xfrm>
          <a:prstGeom prst="line">
            <a:avLst/>
          </a:prstGeom>
          <a:noFill/>
          <a:ln w="28575" cap="rnd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cs typeface="B Nazanin" panose="00000400000000000000" pitchFamily="2" charset="-78"/>
            </a:endParaRP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6445250" y="6553200"/>
            <a:ext cx="287338" cy="188913"/>
          </a:xfrm>
          <a:prstGeom prst="line">
            <a:avLst/>
          </a:prstGeom>
          <a:noFill/>
          <a:ln w="28575" cap="rnd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cs typeface="B Nazanin" panose="00000400000000000000" pitchFamily="2" charset="-78"/>
            </a:endParaRP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732588" y="6742113"/>
            <a:ext cx="2411412" cy="0"/>
          </a:xfrm>
          <a:prstGeom prst="line">
            <a:avLst/>
          </a:prstGeom>
          <a:noFill/>
          <a:ln w="28575" cap="rnd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cs typeface="B Nazanin" panose="00000400000000000000" pitchFamily="2" charset="-78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8224838" y="11398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endParaRPr lang="en-US">
              <a:latin typeface="Tahoma" panose="020B0604030504040204" pitchFamily="34" charset="0"/>
              <a:cs typeface="B Nazanin" panose="00000400000000000000" pitchFamily="2" charset="-78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0" y="2205038"/>
            <a:ext cx="8893175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buFont typeface="Wingdings" panose="05000000000000000000" pitchFamily="2" charset="2"/>
              <a:buChar char="ü"/>
            </a:pPr>
            <a:r>
              <a:rPr lang="ar-SA" sz="2400" b="1" dirty="0">
                <a:solidFill>
                  <a:schemeClr val="bg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ar-SA" sz="2800" b="1" dirty="0">
                <a:solidFill>
                  <a:schemeClr val="bg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هر روشی که بتوان از آن برای آموزش استفاده کرد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ar-SA" sz="2800" b="1" dirty="0">
                <a:solidFill>
                  <a:schemeClr val="bg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که در آن آموزش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      </a:t>
            </a:r>
            <a:r>
              <a:rPr lang="ar-SA" sz="2800" b="1" dirty="0">
                <a:solidFill>
                  <a:schemeClr val="bg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دهنده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 </a:t>
            </a:r>
            <a:r>
              <a:rPr lang="ar-SA" sz="2800" b="1" dirty="0">
                <a:solidFill>
                  <a:schemeClr val="bg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و آموزش گیرنده در یک مکان فیزیکی قرار </a:t>
            </a:r>
            <a:r>
              <a:rPr lang="fa-IR" sz="2800" b="1" dirty="0">
                <a:solidFill>
                  <a:schemeClr val="bg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نداشته باشند </a:t>
            </a:r>
            <a:r>
              <a:rPr lang="ar-SA" sz="2800" b="1" dirty="0">
                <a:solidFill>
                  <a:schemeClr val="bg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  <a:p>
            <a:pPr algn="r" rtl="1"/>
            <a:endParaRPr lang="ar-SA" sz="2800" b="1" dirty="0">
              <a:solidFill>
                <a:schemeClr val="bg1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sz="2600" b="1" dirty="0">
                <a:solidFill>
                  <a:schemeClr val="bg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آموزش از راه دور ، فاصله فیزیکی را که بین استاد و دانشجویان وجود دارد ، 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  </a:t>
            </a:r>
            <a:r>
              <a:rPr lang="ar-SA" sz="2600" b="1" dirty="0">
                <a:solidFill>
                  <a:schemeClr val="bg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بر میدارد و ازیک تکنولوژی هماهنگ با ارتباطات </a:t>
            </a:r>
            <a:r>
              <a:rPr lang="ar-SA" sz="2600" b="1" i="1" dirty="0">
                <a:solidFill>
                  <a:schemeClr val="bg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چهره به چهره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(fact-to-face)</a:t>
            </a:r>
            <a:r>
              <a:rPr lang="en-US" sz="2600" b="1" i="1" dirty="0">
                <a:solidFill>
                  <a:schemeClr val="bg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    </a:t>
            </a:r>
            <a:r>
              <a:rPr lang="ar-SA" sz="2600" b="1" dirty="0">
                <a:solidFill>
                  <a:schemeClr val="bg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برای پر کردن شکاف موجود استفاده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ar-SA" sz="2600" b="1" dirty="0">
                <a:solidFill>
                  <a:schemeClr val="bg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می کند .</a:t>
            </a:r>
          </a:p>
          <a:p>
            <a:pPr algn="r" rtl="1"/>
            <a:endParaRPr lang="ar-SA" sz="2600" b="1" dirty="0">
              <a:solidFill>
                <a:schemeClr val="bg1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/>
            <a:endParaRPr lang="en-US" sz="2600" b="1" dirty="0">
              <a:solidFill>
                <a:schemeClr val="bg1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92150"/>
            <a:ext cx="7772400" cy="1111250"/>
          </a:xfrm>
        </p:spPr>
        <p:txBody>
          <a:bodyPr/>
          <a:lstStyle/>
          <a:p>
            <a:pPr algn="ctr" rtl="1"/>
            <a:r>
              <a:rPr lang="ar-SA" sz="4000" b="1" u="sng" dirty="0">
                <a:solidFill>
                  <a:schemeClr val="bg1"/>
                </a:solidFill>
                <a:cs typeface="B Nazanin" panose="00000400000000000000" pitchFamily="2" charset="-78"/>
              </a:rPr>
              <a:t>روشهاي آموزش و </a:t>
            </a:r>
            <a:br>
              <a:rPr lang="fa-IR" sz="4000" b="1" u="sng" dirty="0">
                <a:solidFill>
                  <a:schemeClr val="bg1"/>
                </a:solidFill>
                <a:cs typeface="B Nazanin" panose="00000400000000000000" pitchFamily="2" charset="-78"/>
              </a:rPr>
            </a:br>
            <a:r>
              <a:rPr lang="ar-SA" sz="4000" b="1" u="sng" dirty="0">
                <a:solidFill>
                  <a:schemeClr val="bg1"/>
                </a:solidFill>
                <a:cs typeface="B Nazanin" panose="00000400000000000000" pitchFamily="2" charset="-78"/>
              </a:rPr>
              <a:t>يادگيري از راه دور</a:t>
            </a:r>
            <a:br>
              <a:rPr lang="ar-SA" sz="4000" b="1" u="sng" dirty="0">
                <a:solidFill>
                  <a:schemeClr val="bg1"/>
                </a:solidFill>
                <a:cs typeface="B Nazanin" panose="00000400000000000000" pitchFamily="2" charset="-78"/>
              </a:rPr>
            </a:br>
            <a:endParaRPr lang="en-US" sz="4000" b="1" u="sng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901700" y="2197100"/>
            <a:ext cx="7772400" cy="4114800"/>
          </a:xfrm>
        </p:spPr>
        <p:txBody>
          <a:bodyPr/>
          <a:lstStyle/>
          <a:p>
            <a:pPr marL="0" indent="0" algn="r" rtl="1">
              <a:tabLst>
                <a:tab pos="88900" algn="l"/>
              </a:tabLst>
            </a:pP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امروزه نظام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هاي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نوين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زير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جايگزين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نظام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هاي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سنتي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يادگيري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و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ياددهي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شده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اند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:</a:t>
            </a:r>
          </a:p>
          <a:p>
            <a:pPr marL="0" indent="0" algn="r" rtl="1">
              <a:buFontTx/>
              <a:buNone/>
              <a:tabLst>
                <a:tab pos="88900" algn="l"/>
              </a:tabLst>
            </a:pPr>
            <a:endParaRPr lang="fa-IR" sz="2800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marL="0" indent="0" algn="r" rtl="1">
              <a:tabLst>
                <a:tab pos="88900" algn="l"/>
              </a:tabLst>
            </a:pP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دروس چند رسانه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اي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، ساز و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كارهاي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ا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رتباطي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پيشرفته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، آزمون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مكتوب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،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سمينارهاي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مجازي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پيوست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،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آزمايشگاههاي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مجازي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مشاركتي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، عوامل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دانشگاهي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هوشمند</a:t>
            </a:r>
            <a:endParaRPr lang="en-US" sz="28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20713"/>
            <a:ext cx="7772400" cy="1255712"/>
          </a:xfrm>
        </p:spPr>
        <p:txBody>
          <a:bodyPr/>
          <a:lstStyle/>
          <a:p>
            <a:r>
              <a:rPr lang="fa-IR" sz="4000" b="1" u="sng" dirty="0">
                <a:solidFill>
                  <a:schemeClr val="bg1"/>
                </a:solidFill>
                <a:cs typeface="B Nazanin" panose="00000400000000000000" pitchFamily="2" charset="-78"/>
              </a:rPr>
              <a:t>آموزش از راه دور چگونه ارائه </a:t>
            </a:r>
            <a:r>
              <a:rPr lang="fa-IR" sz="4000" b="1" u="sng" dirty="0" err="1">
                <a:solidFill>
                  <a:schemeClr val="bg1"/>
                </a:solidFill>
                <a:cs typeface="B Nazanin" panose="00000400000000000000" pitchFamily="2" charset="-78"/>
              </a:rPr>
              <a:t>مي</a:t>
            </a:r>
            <a:r>
              <a:rPr lang="fa-IR" sz="4000" b="1" u="sng" dirty="0">
                <a:solidFill>
                  <a:schemeClr val="bg1"/>
                </a:solidFill>
                <a:cs typeface="B Nazanin" panose="00000400000000000000" pitchFamily="2" charset="-78"/>
              </a:rPr>
              <a:t> شود؟</a:t>
            </a:r>
            <a:br>
              <a:rPr lang="fa-IR" sz="4000" b="1" u="sng" dirty="0">
                <a:solidFill>
                  <a:schemeClr val="bg1"/>
                </a:solidFill>
                <a:cs typeface="B Nazanin" panose="00000400000000000000" pitchFamily="2" charset="-78"/>
              </a:rPr>
            </a:br>
            <a:endParaRPr lang="en-US" sz="4000" b="1" u="sng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981200"/>
            <a:ext cx="8278812" cy="4114800"/>
          </a:xfrm>
        </p:spPr>
        <p:txBody>
          <a:bodyPr/>
          <a:lstStyle/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آموزش از راه دور از ابزارها و وسايل مختلفي بهره مي گيرد . اين ابزارها در چهار گروه اصلي قرار مي گيرند:</a:t>
            </a:r>
          </a:p>
          <a:p>
            <a:pPr algn="r" rtl="1"/>
            <a:endParaRPr lang="fa-IR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ابزارهاي صوتي</a:t>
            </a:r>
          </a:p>
          <a:p>
            <a:pPr algn="r" rtl="1"/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ابزارهاي تصويري</a:t>
            </a:r>
          </a:p>
          <a:p>
            <a:pPr algn="r" rtl="1"/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داده</a:t>
            </a:r>
          </a:p>
          <a:p>
            <a:pPr algn="r" rtl="1"/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چاپ</a:t>
            </a:r>
            <a:r>
              <a:rPr lang="en-US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671888" y="620713"/>
            <a:ext cx="3960812" cy="800100"/>
          </a:xfrm>
        </p:spPr>
        <p:txBody>
          <a:bodyPr/>
          <a:lstStyle/>
          <a:p>
            <a:r>
              <a:rPr kumimoji="1" lang="ar-SA" sz="4000" b="1" u="sng" dirty="0">
                <a:solidFill>
                  <a:schemeClr val="bg1"/>
                </a:solidFill>
                <a:cs typeface="B Nazanin" panose="00000400000000000000" pitchFamily="2" charset="-78"/>
              </a:rPr>
              <a:t>چگونگي آموزش</a:t>
            </a:r>
            <a:endParaRPr kumimoji="1" lang="en-US" sz="4000" b="1" u="sng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1700" y="2197100"/>
            <a:ext cx="7196138" cy="3987800"/>
          </a:xfrm>
        </p:spPr>
        <p:txBody>
          <a:bodyPr/>
          <a:lstStyle/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bg1"/>
                </a:solidFill>
                <a:cs typeface="B Nazanin" panose="00000400000000000000" pitchFamily="2" charset="-78"/>
              </a:rPr>
              <a:t>   </a:t>
            </a:r>
            <a:r>
              <a:rPr lang="ar-SA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ارائه محتوا به شكل تصاوير متحرك و به صورتي تأثير گذار</a:t>
            </a:r>
            <a:endParaRPr 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  <a:latin typeface="Comic Sans MS" panose="030F0702030302020204" pitchFamily="66" charset="0"/>
                <a:cs typeface="B Nazanin" panose="00000400000000000000" pitchFamily="2" charset="-78"/>
              </a:rPr>
              <a:t> </a:t>
            </a:r>
            <a:r>
              <a:rPr lang="en-US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ar-SA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ارتباط متقابل همزمان (آن لاين)</a:t>
            </a:r>
            <a:endParaRPr 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  </a:t>
            </a:r>
            <a:r>
              <a:rPr lang="ar-SA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ارائه تمريناتي براي تسهيل در فهم مطالب </a:t>
            </a:r>
            <a:endParaRPr 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   ا</a:t>
            </a:r>
            <a:r>
              <a:rPr lang="ar-SA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رزيابي آن لاين در پايان هر بخش </a:t>
            </a:r>
            <a:endParaRPr 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   </a:t>
            </a:r>
            <a:r>
              <a:rPr lang="ar-SA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رفع مشكلات درسي به صورت آن لاين </a:t>
            </a:r>
            <a:endParaRPr 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  <a:latin typeface="Comic Sans MS" panose="030F0702030302020204" pitchFamily="66" charset="0"/>
                <a:cs typeface="B Nazanin" panose="00000400000000000000" pitchFamily="2" charset="-78"/>
              </a:rPr>
              <a:t>  </a:t>
            </a:r>
            <a:r>
              <a:rPr lang="en-US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ar-SA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مباحث و گفتگوهاي جمعي بين دانشجويان و اساتيد</a:t>
            </a:r>
            <a:endParaRPr 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  <a:latin typeface="Comic Sans MS" panose="030F0702030302020204" pitchFamily="66" charset="0"/>
                <a:cs typeface="B Nazanin" panose="00000400000000000000" pitchFamily="2" charset="-78"/>
              </a:rPr>
              <a:t> </a:t>
            </a:r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en-US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ar-SA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كلاس درسي به وسعت جهان و با قابليت تعامل فراوان </a:t>
            </a:r>
            <a:endParaRPr 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ü"/>
            </a:pPr>
            <a:endParaRPr 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 spd="med" advTm="10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419475" y="296863"/>
            <a:ext cx="4856163" cy="1008062"/>
          </a:xfrm>
        </p:spPr>
        <p:txBody>
          <a:bodyPr/>
          <a:lstStyle/>
          <a:p>
            <a:pPr rtl="1"/>
            <a:r>
              <a:rPr kumimoji="1" lang="ar-SA" b="1" u="sng" dirty="0">
                <a:solidFill>
                  <a:schemeClr val="bg1"/>
                </a:solidFill>
                <a:cs typeface="B Nazanin" panose="00000400000000000000" pitchFamily="2" charset="-78"/>
              </a:rPr>
              <a:t>ويژگيهاي عملياتي</a:t>
            </a:r>
            <a:endParaRPr kumimoji="1" lang="en-US" b="1" u="sng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168525"/>
            <a:ext cx="8423275" cy="2989263"/>
          </a:xfrm>
        </p:spPr>
        <p:txBody>
          <a:bodyPr>
            <a:normAutofit fontScale="92500" lnSpcReduction="10000"/>
          </a:bodyPr>
          <a:lstStyle/>
          <a:p>
            <a:pPr algn="r" rtl="1">
              <a:buClr>
                <a:srgbClr val="0066CC"/>
              </a:buClr>
              <a:buFontTx/>
              <a:buNone/>
            </a:pPr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    منتقل کردن </a:t>
            </a:r>
            <a:r>
              <a:rPr lang="ar-SA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تمرينات قابل دريافت</a:t>
            </a:r>
            <a:r>
              <a:rPr lang="en-US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، </a:t>
            </a:r>
            <a:r>
              <a:rPr lang="ar-SA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قابليت حل و تصحيح به صورت آن لاين</a:t>
            </a:r>
            <a:r>
              <a:rPr lang="en-US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</a:p>
          <a:p>
            <a:pPr algn="r" rtl="1">
              <a:buClr>
                <a:srgbClr val="0066CC"/>
              </a:buClr>
              <a:buFontTx/>
              <a:buNone/>
            </a:pPr>
            <a:r>
              <a:rPr lang="en-US" sz="2400" b="1" dirty="0">
                <a:solidFill>
                  <a:schemeClr val="bg1"/>
                </a:solidFill>
                <a:latin typeface="Comic Sans MS" panose="030F0702030302020204" pitchFamily="66" charset="0"/>
                <a:cs typeface="B Nazanin" panose="00000400000000000000" pitchFamily="2" charset="-78"/>
              </a:rPr>
              <a:t>  </a:t>
            </a:r>
            <a:r>
              <a:rPr lang="en-US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ar-SA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نمونه هاي واقعي و تحليل هاي موردي </a:t>
            </a:r>
            <a:endParaRPr 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r" rtl="1">
              <a:buClr>
                <a:srgbClr val="0066CC"/>
              </a:buClr>
              <a:buFontTx/>
              <a:buNone/>
            </a:pPr>
            <a:r>
              <a:rPr lang="en-US" sz="2400" b="1" dirty="0">
                <a:solidFill>
                  <a:schemeClr val="bg1"/>
                </a:solidFill>
                <a:latin typeface="Comic Sans MS" panose="030F0702030302020204" pitchFamily="66" charset="0"/>
                <a:cs typeface="B Nazanin" panose="00000400000000000000" pitchFamily="2" charset="-78"/>
              </a:rPr>
              <a:t>  </a:t>
            </a:r>
            <a:r>
              <a:rPr lang="en-US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ar-SA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كتابخانه اي حاوي اطلاعات تكميلي </a:t>
            </a:r>
            <a:endParaRPr 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r" rtl="1">
              <a:buClr>
                <a:srgbClr val="0066CC"/>
              </a:buClr>
              <a:buFontTx/>
              <a:buNone/>
            </a:pPr>
            <a:r>
              <a:rPr lang="en-US" sz="2400" b="1" dirty="0">
                <a:solidFill>
                  <a:schemeClr val="bg1"/>
                </a:solidFill>
                <a:latin typeface="Comic Sans MS" panose="030F0702030302020204" pitchFamily="66" charset="0"/>
                <a:cs typeface="B Nazanin" panose="00000400000000000000" pitchFamily="2" charset="-78"/>
              </a:rPr>
              <a:t>  </a:t>
            </a:r>
            <a:r>
              <a:rPr lang="en-US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ar-SA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هم شاگرديهايي براي تشريك اطلاعات و دانش </a:t>
            </a:r>
            <a:endParaRPr 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r" rtl="1">
              <a:buClr>
                <a:srgbClr val="0066CC"/>
              </a:buClr>
              <a:buFontTx/>
              <a:buNone/>
            </a:pPr>
            <a:r>
              <a:rPr lang="en-US" sz="2400" b="1" dirty="0">
                <a:solidFill>
                  <a:schemeClr val="bg1"/>
                </a:solidFill>
                <a:latin typeface="Comic Sans MS" panose="030F0702030302020204" pitchFamily="66" charset="0"/>
                <a:cs typeface="B Nazanin" panose="00000400000000000000" pitchFamily="2" charset="-78"/>
              </a:rPr>
              <a:t>  </a:t>
            </a:r>
            <a:r>
              <a:rPr lang="en-US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ar-SA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تابلو اعلانات براي اخبار جاري و مسائل جديد </a:t>
            </a:r>
            <a:endParaRPr 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r" rtl="1">
              <a:buClr>
                <a:srgbClr val="0066CC"/>
              </a:buClr>
              <a:buFontTx/>
              <a:buNone/>
            </a:pPr>
            <a:r>
              <a:rPr lang="en-US" sz="2400" b="1" dirty="0">
                <a:solidFill>
                  <a:schemeClr val="bg1"/>
                </a:solidFill>
                <a:latin typeface="Comic Sans MS" panose="030F0702030302020204" pitchFamily="66" charset="0"/>
                <a:cs typeface="B Nazanin" panose="00000400000000000000" pitchFamily="2" charset="-78"/>
              </a:rPr>
              <a:t>  </a:t>
            </a:r>
            <a:r>
              <a:rPr lang="en-US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ar-SA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فهرست فارغ التحصيلان براي به روز كردن اطلاعات به صورت پيوسته </a:t>
            </a:r>
            <a:endParaRPr 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r" rtl="1">
              <a:buClr>
                <a:srgbClr val="0066CC"/>
              </a:buCl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  <a:cs typeface="B Nazanin" panose="00000400000000000000" pitchFamily="2" charset="-78"/>
              </a:rPr>
              <a:t> 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 spd="med" advTm="10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-2124744" y="188640"/>
            <a:ext cx="8743950" cy="1462088"/>
          </a:xfrm>
        </p:spPr>
        <p:txBody>
          <a:bodyPr/>
          <a:lstStyle/>
          <a:p>
            <a:pPr algn="r" rtl="1"/>
            <a:r>
              <a:rPr lang="fa-IR" b="1" u="sng" dirty="0" err="1">
                <a:solidFill>
                  <a:schemeClr val="bg1"/>
                </a:solidFill>
                <a:cs typeface="B Nazanin" panose="00000400000000000000" pitchFamily="2" charset="-78"/>
              </a:rPr>
              <a:t>يك</a:t>
            </a:r>
            <a: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b="1" u="sng" dirty="0" err="1">
                <a:solidFill>
                  <a:schemeClr val="bg1"/>
                </a:solidFill>
                <a:cs typeface="B Nazanin" panose="00000400000000000000" pitchFamily="2" charset="-78"/>
              </a:rPr>
              <a:t>سايت</a:t>
            </a:r>
            <a: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b="1" u="sng" dirty="0" err="1">
                <a:solidFill>
                  <a:schemeClr val="bg1"/>
                </a:solidFill>
                <a:cs typeface="B Nazanin" panose="00000400000000000000" pitchFamily="2" charset="-78"/>
              </a:rPr>
              <a:t>آموزشي</a:t>
            </a:r>
            <a:b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</a:br>
            <a: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b="1" u="sng" dirty="0" err="1">
                <a:solidFill>
                  <a:schemeClr val="bg1"/>
                </a:solidFill>
                <a:cs typeface="B Nazanin" panose="00000400000000000000" pitchFamily="2" charset="-78"/>
              </a:rPr>
              <a:t>بايد</a:t>
            </a:r>
            <a: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  <a:t> شامل موارد </a:t>
            </a:r>
            <a:r>
              <a:rPr lang="fa-IR" b="1" u="sng" dirty="0" err="1">
                <a:solidFill>
                  <a:schemeClr val="bg1"/>
                </a:solidFill>
                <a:cs typeface="B Nazanin" panose="00000400000000000000" pitchFamily="2" charset="-78"/>
              </a:rPr>
              <a:t>زير</a:t>
            </a:r>
            <a:r>
              <a:rPr lang="fa-IR" b="1" u="sng" dirty="0">
                <a:solidFill>
                  <a:schemeClr val="bg1"/>
                </a:solidFill>
                <a:cs typeface="B Nazanin" panose="00000400000000000000" pitchFamily="2" charset="-78"/>
              </a:rPr>
              <a:t> باشد:</a:t>
            </a:r>
            <a:endParaRPr lang="en-US" b="1" u="sng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57338"/>
            <a:ext cx="7772400" cy="5300662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90000"/>
              </a:lnSpc>
            </a:pPr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پرونده </a:t>
            </a:r>
            <a:r>
              <a:rPr lang="fa-IR" sz="24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مدرسان</a:t>
            </a:r>
            <a:endParaRPr lang="fa-IR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90000"/>
              </a:lnSpc>
            </a:pPr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پرونده دانش آموزان </a:t>
            </a:r>
          </a:p>
          <a:p>
            <a:pPr algn="r" rtl="1">
              <a:lnSpc>
                <a:spcPct val="90000"/>
              </a:lnSpc>
            </a:pPr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مشاوره </a:t>
            </a:r>
          </a:p>
          <a:p>
            <a:pPr algn="r" rtl="1">
              <a:lnSpc>
                <a:spcPct val="90000"/>
              </a:lnSpc>
            </a:pPr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ثبت نام </a:t>
            </a:r>
          </a:p>
          <a:p>
            <a:pPr algn="r" rtl="1">
              <a:lnSpc>
                <a:spcPct val="90000"/>
              </a:lnSpc>
            </a:pPr>
            <a:r>
              <a:rPr lang="fa-IR" sz="24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كاتالوگ</a:t>
            </a:r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 دوره ها </a:t>
            </a:r>
          </a:p>
          <a:p>
            <a:pPr algn="r" rtl="1">
              <a:lnSpc>
                <a:spcPct val="90000"/>
              </a:lnSpc>
            </a:pPr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امتحان </a:t>
            </a:r>
          </a:p>
          <a:p>
            <a:pPr algn="r" rtl="1">
              <a:lnSpc>
                <a:spcPct val="90000"/>
              </a:lnSpc>
            </a:pPr>
            <a:r>
              <a:rPr lang="fa-IR" sz="24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كلاس</a:t>
            </a:r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 درس </a:t>
            </a:r>
          </a:p>
          <a:p>
            <a:pPr algn="r" rtl="1">
              <a:lnSpc>
                <a:spcPct val="90000"/>
              </a:lnSpc>
            </a:pPr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محدوده </a:t>
            </a:r>
            <a:r>
              <a:rPr lang="fa-IR" sz="24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شخصي</a:t>
            </a:r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 دانش آموزان </a:t>
            </a:r>
          </a:p>
          <a:p>
            <a:pPr algn="r" rtl="1">
              <a:lnSpc>
                <a:spcPct val="90000"/>
              </a:lnSpc>
            </a:pPr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تابلو اعلانات </a:t>
            </a:r>
          </a:p>
          <a:p>
            <a:pPr algn="r" rtl="1">
              <a:lnSpc>
                <a:spcPct val="90000"/>
              </a:lnSpc>
            </a:pPr>
            <a:r>
              <a:rPr lang="fa-IR" sz="24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كتابخانه</a:t>
            </a:r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</a:p>
          <a:p>
            <a:pPr algn="r" rtl="1">
              <a:lnSpc>
                <a:spcPct val="90000"/>
              </a:lnSpc>
            </a:pPr>
            <a:r>
              <a:rPr lang="fa-IR" sz="24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پيك</a:t>
            </a:r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4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الكترونيكي</a:t>
            </a:r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</a:p>
          <a:p>
            <a:pPr algn="r" rtl="1">
              <a:lnSpc>
                <a:spcPct val="90000"/>
              </a:lnSpc>
            </a:pPr>
            <a:r>
              <a:rPr lang="fa-IR" sz="24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گواهينامه</a:t>
            </a:r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-2124744" y="188640"/>
            <a:ext cx="8458200" cy="1462088"/>
          </a:xfrm>
        </p:spPr>
        <p:txBody>
          <a:bodyPr/>
          <a:lstStyle/>
          <a:p>
            <a:pPr algn="r" rtl="1"/>
            <a:r>
              <a:rPr lang="fa-IR" sz="4000" b="1" u="sng" dirty="0" err="1">
                <a:solidFill>
                  <a:schemeClr val="bg1"/>
                </a:solidFill>
                <a:cs typeface="B Nazanin" panose="00000400000000000000" pitchFamily="2" charset="-78"/>
              </a:rPr>
              <a:t>كلاس</a:t>
            </a:r>
            <a:r>
              <a:rPr lang="fa-IR" sz="4000" b="1" u="sng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4000" b="1" u="sng" dirty="0" err="1">
                <a:solidFill>
                  <a:schemeClr val="bg1"/>
                </a:solidFill>
                <a:cs typeface="B Nazanin" panose="00000400000000000000" pitchFamily="2" charset="-78"/>
              </a:rPr>
              <a:t>مجازي</a:t>
            </a:r>
            <a:r>
              <a:rPr lang="fa-IR" sz="4000" b="1" u="sng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br>
              <a:rPr lang="fa-IR" sz="4000" b="1" u="sng" dirty="0">
                <a:solidFill>
                  <a:schemeClr val="bg1"/>
                </a:solidFill>
                <a:cs typeface="B Nazanin" panose="00000400000000000000" pitchFamily="2" charset="-78"/>
              </a:rPr>
            </a:br>
            <a:r>
              <a:rPr lang="en-US" sz="4000" b="1" u="sng" dirty="0">
                <a:solidFill>
                  <a:schemeClr val="bg1"/>
                </a:solidFill>
                <a:cs typeface="B Nazanin" panose="00000400000000000000" pitchFamily="2" charset="-78"/>
              </a:rPr>
              <a:t>(Virtual Classroom)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773238"/>
            <a:ext cx="7772400" cy="411480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دانشگاه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هاي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مجازي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يكي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از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اشكال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آموزش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هاي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از راه دور هستند و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اخيراً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در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كشورهاي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مختلف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دنيا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نقش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بسزايي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را در امر آموزش جوانان به عهده دارند.</a:t>
            </a:r>
          </a:p>
          <a:p>
            <a:pPr algn="r" rtl="1"/>
            <a:endParaRPr lang="fa-IR" sz="2800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در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كلاس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هاي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درس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مجازي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دانشجويان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در دوره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هايي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به صورت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كنفرانس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هاي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رايانه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اي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شركت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مي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كنند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.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اين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دوره ها از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طريق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اينترنت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و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شبكه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هاي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وب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جهاني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ارائه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مي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شوند و از نرم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افزارهايي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استفاده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مي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كنند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كه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امكان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برقراري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ارتباط را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براي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دانشجويان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فراهم </a:t>
            </a:r>
            <a:r>
              <a:rPr lang="fa-IR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مي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 سازند</a:t>
            </a:r>
            <a:r>
              <a:rPr lang="fa-IR" sz="2800" dirty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endParaRPr lang="en-US" sz="28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</TotalTime>
  <Words>734</Words>
  <Application>Microsoft Office PowerPoint</Application>
  <PresentationFormat>On-screen Show (4:3)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Century Gothic</vt:lpstr>
      <vt:lpstr>Comic Sans MS</vt:lpstr>
      <vt:lpstr>Tahoma</vt:lpstr>
      <vt:lpstr>Times New Roman</vt:lpstr>
      <vt:lpstr>Wingdings</vt:lpstr>
      <vt:lpstr>Wingdings 3</vt:lpstr>
      <vt:lpstr>Ion</vt:lpstr>
      <vt:lpstr>مقدمه ای در مورد  آموزش الکترونیکی</vt:lpstr>
      <vt:lpstr>آموزش الكترونيكي</vt:lpstr>
      <vt:lpstr>PowerPoint Presentation</vt:lpstr>
      <vt:lpstr>روشهاي آموزش و  يادگيري از راه دور </vt:lpstr>
      <vt:lpstr>آموزش از راه دور چگونه ارائه مي شود؟ </vt:lpstr>
      <vt:lpstr>چگونگي آموزش</vt:lpstr>
      <vt:lpstr>ويژگيهاي عملياتي</vt:lpstr>
      <vt:lpstr>يك سايت آموزشي  بايد شامل موارد زير باشد:</vt:lpstr>
      <vt:lpstr>كلاس مجازي  (Virtual Classroom)</vt:lpstr>
      <vt:lpstr>ویژگیها و امکانات  آموزشهای الکترونیکی</vt:lpstr>
      <vt:lpstr>محدودیتهای  آموزش الکترونیکی</vt:lpstr>
      <vt:lpstr>مزيت هاي آموزشي  الكترونيكي نسبت به آموزش سنتي</vt:lpstr>
      <vt:lpstr>پيش بيني رشد  E-Learning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Mr.R H</cp:lastModifiedBy>
  <cp:revision>62</cp:revision>
  <dcterms:created xsi:type="dcterms:W3CDTF">2005-05-31T03:04:47Z</dcterms:created>
  <dcterms:modified xsi:type="dcterms:W3CDTF">2022-09-05T04:28:27Z</dcterms:modified>
</cp:coreProperties>
</file>